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62" r:id="rId16"/>
    <p:sldId id="263" r:id="rId17"/>
    <p:sldId id="267" r:id="rId18"/>
    <p:sldId id="268" r:id="rId19"/>
    <p:sldId id="26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A981A-7F61-3449-A611-6B65B9023479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A48B2-30D6-0C45-8827-9218AB4F1BE1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B5A13-4BB3-844C-9BAC-49D82CE77A4F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-5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charset="-52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EAA523-FB08-2C40-A5C4-F25F3D1512BD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EC3A6-2DF7-B242-A401-1E483B461858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0D2A6-5EEE-1C47-84DC-FAB1EAB8334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latin typeface="Verdana" pitchFamily="34" charset="0"/>
                <a:ea typeface="+mj-ea"/>
                <a:cs typeface="Estrangelo Edessa" pitchFamily="66" charset="0"/>
              </a:rPr>
              <a:t>PHOTOGRAPH PROTOCOL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latin typeface="Verdana" pitchFamily="34" charset="0"/>
                <a:ea typeface="+mn-ea"/>
                <a:cs typeface="Estrangelo Edessa" pitchFamily="66" charset="0"/>
              </a:rPr>
              <a:t>A GUIDE FOR CLINICAL STAFF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241" y="973765"/>
            <a:ext cx="4218408" cy="11566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Intra-Orals</a:t>
            </a:r>
          </a:p>
        </p:txBody>
      </p:sp>
      <p:pic>
        <p:nvPicPr>
          <p:cNvPr id="4" name="Content Placeholder 3" descr="IMG_34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95" r="-995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Intra-Orals</a:t>
            </a:r>
          </a:p>
        </p:txBody>
      </p:sp>
      <p:pic>
        <p:nvPicPr>
          <p:cNvPr id="6" name="Content Placeholder 5" descr="IMG_34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5170" r="-25170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Intra-Orals</a:t>
            </a:r>
          </a:p>
        </p:txBody>
      </p:sp>
      <p:pic>
        <p:nvPicPr>
          <p:cNvPr id="5" name="Content Placeholder 4" descr="IMG_34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933" r="-4933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Intra-Orals</a:t>
            </a:r>
          </a:p>
        </p:txBody>
      </p:sp>
      <p:pic>
        <p:nvPicPr>
          <p:cNvPr id="6" name="Content Placeholder 5" descr="IMG_34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318" r="-13318"/>
          <a:stretch>
            <a:fillRect/>
          </a:stretch>
        </p:blipFill>
        <p:spPr>
          <a:xfrm rot="10800000">
            <a:off x="457200" y="1600200"/>
            <a:ext cx="8229600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Intra-Orals</a:t>
            </a:r>
          </a:p>
        </p:txBody>
      </p:sp>
      <p:pic>
        <p:nvPicPr>
          <p:cNvPr id="5" name="Content Placeholder 4" descr="IMG_34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745" r="-24745"/>
          <a:stretch>
            <a:fillRect/>
          </a:stretch>
        </p:blipFill>
        <p:spPr>
          <a:xfrm rot="10800000">
            <a:off x="457200" y="1600200"/>
            <a:ext cx="8229600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Verdana" charset="0"/>
              </a:rPr>
              <a:t>EXTRA- ORAL VIEWS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85875"/>
            <a:ext cx="3429000" cy="2286000"/>
          </a:xfrm>
          <a:noFill/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1285875"/>
            <a:ext cx="33226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1538" y="1285875"/>
            <a:ext cx="3192462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428625" y="3714750"/>
            <a:ext cx="8396288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-52"/>
              <a:buChar char="•"/>
            </a:pPr>
            <a:r>
              <a:rPr lang="en-GB" sz="1500" dirty="0">
                <a:latin typeface="Verdana" charset="0"/>
              </a:rPr>
              <a:t>PATIENT SHOULD BE STANDING AGAINST A PLAIN BACKGROUND</a:t>
            </a:r>
          </a:p>
          <a:p>
            <a:pPr>
              <a:buFont typeface="Arial" charset="-52"/>
              <a:buChar char="•"/>
            </a:pPr>
            <a:r>
              <a:rPr lang="en-GB" sz="1500" dirty="0">
                <a:latin typeface="Verdana" charset="0"/>
              </a:rPr>
              <a:t>IN NATURAL HEAD POSITION, USUALLY FRANKFORT PLANE PARALLEL</a:t>
            </a:r>
          </a:p>
          <a:p>
            <a:r>
              <a:rPr lang="en-GB" sz="1500" dirty="0">
                <a:latin typeface="Verdana" charset="0"/>
              </a:rPr>
              <a:t>TO FLOOR</a:t>
            </a:r>
          </a:p>
          <a:p>
            <a:endParaRPr lang="en-GB" sz="1500" dirty="0">
              <a:latin typeface="Verdana" charset="0"/>
            </a:endParaRPr>
          </a:p>
          <a:p>
            <a:pPr>
              <a:buFont typeface="Arial" charset="-52"/>
              <a:buChar char="•"/>
            </a:pPr>
            <a:r>
              <a:rPr lang="en-GB" sz="1500" dirty="0">
                <a:latin typeface="Verdana" charset="0"/>
              </a:rPr>
              <a:t>HEAD &amp; FACE SHOULD FILL FRAME</a:t>
            </a:r>
          </a:p>
          <a:p>
            <a:pPr>
              <a:buFont typeface="Arial" charset="-52"/>
              <a:buChar char="•"/>
            </a:pPr>
            <a:endParaRPr lang="en-GB" sz="1500" dirty="0">
              <a:latin typeface="Verdana" charset="0"/>
            </a:endParaRPr>
          </a:p>
          <a:p>
            <a:pPr>
              <a:buFont typeface="Arial" charset="-52"/>
              <a:buChar char="•"/>
            </a:pPr>
            <a:r>
              <a:rPr lang="en-GB" sz="1500" dirty="0">
                <a:latin typeface="Verdana" charset="0"/>
              </a:rPr>
              <a:t>SMILE SHOULD BE NATURAL &amp; NOT FORCED: REACH THE EYES</a:t>
            </a:r>
          </a:p>
          <a:p>
            <a:pPr>
              <a:buFont typeface="Arial" charset="-52"/>
              <a:buChar char="•"/>
            </a:pPr>
            <a:endParaRPr lang="en-GB" sz="1500" dirty="0">
              <a:latin typeface="Verdana" charset="0"/>
            </a:endParaRPr>
          </a:p>
          <a:p>
            <a:pPr>
              <a:buFont typeface="Arial" charset="-52"/>
              <a:buChar char="•"/>
            </a:pPr>
            <a:r>
              <a:rPr lang="en-GB" sz="1500" dirty="0">
                <a:latin typeface="Verdana" charset="0"/>
              </a:rPr>
              <a:t>EAR SHOULD BE SEEN IN LATERAL POSITION &amp; FRANKFORT PLANE </a:t>
            </a:r>
          </a:p>
          <a:p>
            <a:r>
              <a:rPr lang="en-GB" sz="1500" dirty="0">
                <a:latin typeface="Verdana" charset="0"/>
              </a:rPr>
              <a:t>AGAIN PARALLEL TO FLOOR</a:t>
            </a:r>
          </a:p>
          <a:p>
            <a:pPr>
              <a:buFont typeface="Arial" charset="-52"/>
              <a:buChar char="•"/>
            </a:pPr>
            <a:endParaRPr lang="en-US" sz="1500" dirty="0">
              <a:solidFill>
                <a:srgbClr val="FF3399"/>
              </a:solidFill>
              <a:latin typeface="Verdana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Verdana" charset="0"/>
              </a:rPr>
              <a:t>INTRA- ORAL VIEWS</a:t>
            </a:r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214438"/>
            <a:ext cx="2547937" cy="1701800"/>
          </a:xfrm>
          <a:noFill/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1214438"/>
            <a:ext cx="254793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1214438"/>
            <a:ext cx="254793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3143250"/>
            <a:ext cx="20589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143250"/>
            <a:ext cx="20589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1136316" y="5066632"/>
            <a:ext cx="8007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-52"/>
              <a:buChar char="•"/>
            </a:pPr>
            <a:r>
              <a:rPr lang="en-GB" sz="1200" dirty="0">
                <a:solidFill>
                  <a:srgbClr val="000000"/>
                </a:solidFill>
                <a:latin typeface="Verdana" charset="0"/>
              </a:rPr>
              <a:t>USE TRIANGULAR PHOTO CHEEK RETRACTORS</a:t>
            </a:r>
          </a:p>
          <a:p>
            <a:pPr>
              <a:buFont typeface="Arial" charset="-52"/>
              <a:buChar char="•"/>
            </a:pPr>
            <a:r>
              <a:rPr lang="en-GB" sz="1200" dirty="0">
                <a:solidFill>
                  <a:srgbClr val="000000"/>
                </a:solidFill>
                <a:latin typeface="Verdana" charset="0"/>
              </a:rPr>
              <a:t>PATIENT IN OCCLUSION</a:t>
            </a:r>
          </a:p>
          <a:p>
            <a:pPr>
              <a:buFont typeface="Arial" charset="-52"/>
              <a:buChar char="•"/>
            </a:pPr>
            <a:r>
              <a:rPr lang="en-GB" sz="1200" dirty="0">
                <a:solidFill>
                  <a:srgbClr val="000000"/>
                </a:solidFill>
                <a:latin typeface="Verdana" charset="0"/>
              </a:rPr>
              <a:t>HOLD RETRACTORS FOR GOOD VISIBILITY OF FIRST MOLAR</a:t>
            </a:r>
          </a:p>
          <a:p>
            <a:pPr>
              <a:buFont typeface="Arial" charset="-52"/>
              <a:buChar char="•"/>
            </a:pPr>
            <a:r>
              <a:rPr lang="en-GB" sz="1200" dirty="0">
                <a:solidFill>
                  <a:srgbClr val="000000"/>
                </a:solidFill>
                <a:latin typeface="Verdana" charset="0"/>
              </a:rPr>
              <a:t>TAKE BUCCAL VIEW WITH PARALLEL OCCLUSAL PLANE &amp; CAMERA</a:t>
            </a:r>
          </a:p>
          <a:p>
            <a:r>
              <a:rPr lang="en-GB" sz="1200" dirty="0">
                <a:solidFill>
                  <a:srgbClr val="000000"/>
                </a:solidFill>
                <a:latin typeface="Verdana" charset="0"/>
              </a:rPr>
              <a:t>POSITIONED AT FIRST PREMOLAR AREA</a:t>
            </a:r>
          </a:p>
          <a:p>
            <a:pPr>
              <a:buFont typeface="Arial" charset="-52"/>
              <a:buChar char="•"/>
            </a:pPr>
            <a:r>
              <a:rPr lang="en-GB" sz="1200" dirty="0">
                <a:solidFill>
                  <a:srgbClr val="000000"/>
                </a:solidFill>
                <a:latin typeface="Verdana" charset="0"/>
              </a:rPr>
              <a:t>HOLD LIP RETRACTOR DOWNWARDS &amp; OUT</a:t>
            </a:r>
          </a:p>
          <a:p>
            <a:pPr>
              <a:buFont typeface="Arial" charset="-52"/>
              <a:buChar char="•"/>
            </a:pPr>
            <a:r>
              <a:rPr lang="en-GB" sz="1200" dirty="0">
                <a:solidFill>
                  <a:srgbClr val="000000"/>
                </a:solidFill>
                <a:latin typeface="Verdana" charset="0"/>
              </a:rPr>
              <a:t>WARM MIRROR TO PREVENT STEAMING FROM BREATH</a:t>
            </a:r>
          </a:p>
          <a:p>
            <a:pPr>
              <a:buFont typeface="Arial" charset="-52"/>
              <a:buChar char="•"/>
            </a:pPr>
            <a:r>
              <a:rPr lang="en-GB" sz="1200" dirty="0">
                <a:solidFill>
                  <a:srgbClr val="000000"/>
                </a:solidFill>
                <a:latin typeface="Verdana" charset="0"/>
              </a:rPr>
              <a:t>TRY FOR LOWER OCCLUSAL FOR TONGUE TO GO BEHIND MIRROR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latin typeface="Verdana" pitchFamily="34" charset="0"/>
                <a:ea typeface="+mj-ea"/>
                <a:cs typeface="Estrangelo Edessa" pitchFamily="66" charset="0"/>
              </a:rPr>
              <a:t>MATERIALS TO USE</a:t>
            </a:r>
          </a:p>
        </p:txBody>
      </p:sp>
      <p:pic>
        <p:nvPicPr>
          <p:cNvPr id="26627" name="Content Placeholder 3" descr="photograph mirror.png"/>
          <p:cNvPicPr>
            <a:picLocks noGrp="1" noChangeAspect="1"/>
          </p:cNvPicPr>
          <p:nvPr>
            <p:ph idx="1"/>
          </p:nvPr>
        </p:nvPicPr>
        <p:blipFill>
          <a:blip r:embed="rId3"/>
          <a:srcRect l="73648" t="45390" r="3806" b="28941"/>
          <a:stretch>
            <a:fillRect/>
          </a:stretch>
        </p:blipFill>
        <p:spPr>
          <a:xfrm>
            <a:off x="5580063" y="1125538"/>
            <a:ext cx="3095625" cy="2374900"/>
          </a:xfrm>
        </p:spPr>
      </p:pic>
      <p:pic>
        <p:nvPicPr>
          <p:cNvPr id="26628" name="Picture 4" descr="C:\Users\Bear &amp; Duck\Desktop\photo cheek retractor.png"/>
          <p:cNvPicPr>
            <a:picLocks noChangeAspect="1" noChangeArrowheads="1"/>
          </p:cNvPicPr>
          <p:nvPr/>
        </p:nvPicPr>
        <p:blipFill>
          <a:blip r:embed="rId3"/>
          <a:srcRect l="80392" t="5791" r="2615" b="79323"/>
          <a:stretch>
            <a:fillRect/>
          </a:stretch>
        </p:blipFill>
        <p:spPr bwMode="auto">
          <a:xfrm>
            <a:off x="684213" y="1628775"/>
            <a:ext cx="327501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C:\Users\Bear &amp; Duck\Desktop\lip retractor.png"/>
          <p:cNvPicPr>
            <a:picLocks noChangeAspect="1" noChangeArrowheads="1"/>
          </p:cNvPicPr>
          <p:nvPr/>
        </p:nvPicPr>
        <p:blipFill>
          <a:blip r:embed="rId3"/>
          <a:srcRect l="80711" t="19939" r="2618" b="58876"/>
          <a:stretch>
            <a:fillRect/>
          </a:stretch>
        </p:blipFill>
        <p:spPr bwMode="auto">
          <a:xfrm>
            <a:off x="539750" y="3519488"/>
            <a:ext cx="331152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C:\Users\Bear &amp; Duck\Desktop\bottle warm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3213100"/>
            <a:ext cx="32400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Verdana" charset="0"/>
              </a:rPr>
              <a:t>CHEEK RETRACTORS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36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-52"/>
              </a:rPr>
              <a:t>TRIANGULAR CHEEK RETRACTORS FOR EASY VIEW OF FIRST MOLARS</a:t>
            </a:r>
          </a:p>
          <a:p>
            <a:pPr>
              <a:defRPr/>
            </a:pPr>
            <a:r>
              <a:rPr lang="en-GB">
                <a:solidFill>
                  <a:srgbClr val="0036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-52"/>
              </a:rPr>
              <a:t>DAMPEN FOR PATIENT COMFORT</a:t>
            </a:r>
          </a:p>
          <a:p>
            <a:pPr>
              <a:defRPr/>
            </a:pPr>
            <a:r>
              <a:rPr lang="en-GB">
                <a:solidFill>
                  <a:srgbClr val="0036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-52"/>
              </a:rPr>
              <a:t>OFFER VASELINE IF DRY LIPS</a:t>
            </a:r>
          </a:p>
          <a:p>
            <a:pPr>
              <a:defRPr/>
            </a:pPr>
            <a:r>
              <a:rPr lang="en-GB">
                <a:solidFill>
                  <a:srgbClr val="0036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-52"/>
              </a:rPr>
              <a:t>PATIENT IN MOLAR OCCLUSION</a:t>
            </a:r>
          </a:p>
          <a:p>
            <a:pPr>
              <a:defRPr/>
            </a:pPr>
            <a:r>
              <a:rPr lang="en-GB">
                <a:solidFill>
                  <a:srgbClr val="0036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-52"/>
              </a:rPr>
              <a:t>AIM CAMERA AT FIRST PREMOLAR REGION</a:t>
            </a:r>
          </a:p>
          <a:p>
            <a:pPr>
              <a:defRPr/>
            </a:pPr>
            <a:endParaRPr lang="en-GB">
              <a:effectLst>
                <a:outerShdw blurRad="38100" dist="38100" dir="2700000" algn="tl">
                  <a:srgbClr val="DDDDDD"/>
                </a:outerShdw>
              </a:effectLst>
              <a:latin typeface="Estrangelo Edessa" pitchFamily="66" charset="-52"/>
              <a:ea typeface="Arial" charset="-52"/>
            </a:endParaRPr>
          </a:p>
        </p:txBody>
      </p:sp>
      <p:pic>
        <p:nvPicPr>
          <p:cNvPr id="28676" name="Picture 4" descr="C:\Users\Bear &amp; Duck\Desktop\photo cheek retractor.png"/>
          <p:cNvPicPr>
            <a:picLocks noChangeAspect="1" noChangeArrowheads="1"/>
          </p:cNvPicPr>
          <p:nvPr/>
        </p:nvPicPr>
        <p:blipFill>
          <a:blip r:embed="rId2"/>
          <a:srcRect l="80392" t="5791" r="2615" b="79323"/>
          <a:stretch>
            <a:fillRect/>
          </a:stretch>
        </p:blipFill>
        <p:spPr bwMode="auto">
          <a:xfrm>
            <a:off x="5867400" y="4913313"/>
            <a:ext cx="32766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Verdana" charset="0"/>
              </a:rPr>
              <a:t>LIP RETRACTOR</a:t>
            </a:r>
          </a:p>
        </p:txBody>
      </p:sp>
      <p:pic>
        <p:nvPicPr>
          <p:cNvPr id="29699" name="Picture 5" descr="C:\Users\Bear &amp; Duck\Desktop\lip retractor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0711" t="19939" r="2618" b="58876"/>
          <a:stretch>
            <a:fillRect/>
          </a:stretch>
        </p:blipFill>
        <p:spPr>
          <a:xfrm>
            <a:off x="5715000" y="3763963"/>
            <a:ext cx="3429000" cy="3094037"/>
          </a:xfrm>
          <a:noFill/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85750" y="1857375"/>
            <a:ext cx="913606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-52"/>
              <a:buChar char="•"/>
            </a:pPr>
            <a:r>
              <a:rPr lang="en-GB" sz="3200">
                <a:solidFill>
                  <a:srgbClr val="0036A2"/>
                </a:solidFill>
                <a:latin typeface="Verdana" charset="0"/>
              </a:rPr>
              <a:t>Used to take occlusal shots</a:t>
            </a:r>
          </a:p>
          <a:p>
            <a:pPr>
              <a:buFont typeface="Arial" charset="-52"/>
              <a:buChar char="•"/>
            </a:pPr>
            <a:r>
              <a:rPr lang="en-GB" sz="3200">
                <a:solidFill>
                  <a:srgbClr val="0036A2"/>
                </a:solidFill>
                <a:latin typeface="Verdana" charset="0"/>
              </a:rPr>
              <a:t>Hold downwards and forwards</a:t>
            </a:r>
          </a:p>
          <a:p>
            <a:pPr>
              <a:buFont typeface="Arial" charset="-52"/>
              <a:buChar char="•"/>
            </a:pPr>
            <a:r>
              <a:rPr lang="en-GB" sz="3200">
                <a:solidFill>
                  <a:srgbClr val="0036A2"/>
                </a:solidFill>
                <a:latin typeface="Verdana" charset="0"/>
              </a:rPr>
              <a:t>Can ask patient to hold the end</a:t>
            </a:r>
          </a:p>
          <a:p>
            <a:pPr>
              <a:buFont typeface="Arial" charset="-52"/>
              <a:buChar char="•"/>
            </a:pPr>
            <a:r>
              <a:rPr lang="en-GB" sz="3200">
                <a:solidFill>
                  <a:srgbClr val="0036A2"/>
                </a:solidFill>
                <a:latin typeface="Verdana" charset="0"/>
              </a:rPr>
              <a:t>Dampen before palcing for patient comfort</a:t>
            </a:r>
            <a:endParaRPr lang="en-US" sz="3200">
              <a:solidFill>
                <a:srgbClr val="0036A2"/>
              </a:solidFill>
              <a:latin typeface="Verdana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latin typeface="Verdana" charset="0"/>
              </a:rPr>
              <a:t>Indications for Clinical photographs</a:t>
            </a:r>
          </a:p>
        </p:txBody>
      </p:sp>
      <p:pic>
        <p:nvPicPr>
          <p:cNvPr id="17411" name="Picture 2" descr="I:\PHOTOS\AUGUST BOP PHOTO'S\170809-bop\19997\S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09700" y="-10833100"/>
            <a:ext cx="813752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I:\PHOTOS\AUGUST BOP PHOTO'S\170809-bop\19997\S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2286000"/>
            <a:ext cx="3897312" cy="2598738"/>
          </a:xfrm>
          <a:noFill/>
        </p:spPr>
      </p:pic>
      <p:pic>
        <p:nvPicPr>
          <p:cNvPr id="17413" name="Picture 4" descr="I:\PHOTOS\AUGUST BOP PHOTO'S\170809-bop\19997\S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991600" y="-16916400"/>
            <a:ext cx="5426075" cy="813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3429000" y="1571625"/>
            <a:ext cx="2876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0036A2"/>
              </a:solidFill>
              <a:latin typeface="Verdana" charset="0"/>
            </a:endParaRPr>
          </a:p>
          <a:p>
            <a:r>
              <a:rPr lang="en-GB">
                <a:solidFill>
                  <a:srgbClr val="0036A2"/>
                </a:solidFill>
                <a:latin typeface="Verdana" charset="0"/>
              </a:rPr>
              <a:t>TREATMENT PLANNING</a:t>
            </a:r>
            <a:endParaRPr lang="en-US">
              <a:solidFill>
                <a:srgbClr val="0036A2"/>
              </a:solidFill>
              <a:latin typeface="Verdana" charset="0"/>
            </a:endParaRPr>
          </a:p>
        </p:txBody>
      </p:sp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2420938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Verdana" charset="0"/>
              </a:rPr>
              <a:t>PHOTOGRAPHIC MIRROR</a:t>
            </a:r>
          </a:p>
        </p:txBody>
      </p:sp>
      <p:pic>
        <p:nvPicPr>
          <p:cNvPr id="30723" name="Content Placeholder 3" descr="photograph mirror.png"/>
          <p:cNvPicPr>
            <a:picLocks noGrp="1" noChangeAspect="1"/>
          </p:cNvPicPr>
          <p:nvPr>
            <p:ph idx="1"/>
          </p:nvPr>
        </p:nvPicPr>
        <p:blipFill>
          <a:blip r:embed="rId2"/>
          <a:srcRect l="73648" t="45390" r="3806" b="28941"/>
          <a:stretch>
            <a:fillRect/>
          </a:stretch>
        </p:blipFill>
        <p:spPr>
          <a:xfrm>
            <a:off x="6019800" y="4332288"/>
            <a:ext cx="3124200" cy="2525712"/>
          </a:xfrm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190500" y="1214438"/>
            <a:ext cx="85963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-52"/>
              <a:buChar char="•"/>
            </a:pPr>
            <a:r>
              <a:rPr lang="en-GB" sz="3200">
                <a:latin typeface="Verdana" charset="0"/>
              </a:rPr>
              <a:t> </a:t>
            </a:r>
            <a:r>
              <a:rPr lang="en-GB" sz="2800">
                <a:solidFill>
                  <a:srgbClr val="0036A2"/>
                </a:solidFill>
                <a:latin typeface="Verdana" charset="0"/>
              </a:rPr>
              <a:t>Use mirrors with handles to avoid fingers being seen in photos</a:t>
            </a:r>
          </a:p>
          <a:p>
            <a:pPr>
              <a:buFont typeface="Arial" charset="-52"/>
              <a:buChar char="•"/>
            </a:pPr>
            <a:r>
              <a:rPr lang="en-GB" sz="2800">
                <a:solidFill>
                  <a:srgbClr val="0036A2"/>
                </a:solidFill>
                <a:latin typeface="Verdana" charset="0"/>
              </a:rPr>
              <a:t>Medium size mirror is correct for the majority of cases</a:t>
            </a:r>
          </a:p>
          <a:p>
            <a:pPr>
              <a:buFont typeface="Arial" charset="-52"/>
              <a:buChar char="•"/>
            </a:pPr>
            <a:r>
              <a:rPr lang="en-GB" sz="2800">
                <a:solidFill>
                  <a:srgbClr val="0036A2"/>
                </a:solidFill>
                <a:latin typeface="Verdana" charset="0"/>
              </a:rPr>
              <a:t>To prevent misting place the mirror in a plastic lab bag and then in a bottle warmer </a:t>
            </a:r>
          </a:p>
          <a:p>
            <a:pPr>
              <a:buFont typeface="Arial" charset="-52"/>
              <a:buChar char="•"/>
            </a:pPr>
            <a:r>
              <a:rPr lang="en-GB" sz="2800">
                <a:solidFill>
                  <a:srgbClr val="0036A2"/>
                </a:solidFill>
                <a:latin typeface="Verdana" charset="0"/>
              </a:rPr>
              <a:t>Give clear confident instructions to patient to reassure them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Verdana" charset="0"/>
              </a:rPr>
              <a:t>DOWNLOADING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Download to your practice management software via card reader as per the program’s settings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latin typeface="Verdana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sz="2800" dirty="0">
                <a:solidFill>
                  <a:srgbClr val="0036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-52"/>
              </a:rPr>
              <a:t>Gold Standard is to take clinical photographs for every patient pre- and post-treatment.</a:t>
            </a:r>
          </a:p>
          <a:p>
            <a:pPr>
              <a:defRPr/>
            </a:pPr>
            <a:r>
              <a:rPr lang="en-GB" sz="2800" dirty="0">
                <a:solidFill>
                  <a:srgbClr val="0036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-52"/>
              </a:rPr>
              <a:t>These are useful for recording occlusion, any abnormalities of the enamel, restorations in teeth and gingival heights/abnormalities.</a:t>
            </a:r>
          </a:p>
          <a:p>
            <a:pPr>
              <a:defRPr/>
            </a:pPr>
            <a:r>
              <a:rPr lang="en-GB" sz="2800" dirty="0">
                <a:solidFill>
                  <a:srgbClr val="0036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-52"/>
              </a:rPr>
              <a:t>Also useful for monitoring treatment progress and motivating patient’s during treatment.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-52"/>
              </a:rPr>
              <a:t>During treatment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3000375"/>
            <a:ext cx="4003675" cy="2671763"/>
          </a:xfrm>
          <a:noFill/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3000375"/>
            <a:ext cx="385762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90563" y="1857375"/>
            <a:ext cx="7835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Verdana" charset="0"/>
              </a:rPr>
              <a:t>Good for Monitoring Treatment and Training therapists/Lecturing</a:t>
            </a:r>
            <a:endParaRPr lang="en-US" dirty="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latin typeface="Verdana" charset="0"/>
              </a:rPr>
              <a:t>Post treatment</a:t>
            </a:r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2571750"/>
            <a:ext cx="3786188" cy="2524125"/>
          </a:xfrm>
          <a:noFill/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571750"/>
            <a:ext cx="3713163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928688" y="1857375"/>
            <a:ext cx="7702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Verdana" charset="0"/>
              </a:rPr>
              <a:t>For Before and After photos and to monitor the retention phase</a:t>
            </a:r>
            <a:endParaRPr lang="en-US" dirty="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latin typeface="Verdana" charset="0"/>
              </a:rPr>
              <a:t>Other Indications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4800600"/>
          </a:xfrm>
        </p:spPr>
        <p:txBody>
          <a:bodyPr/>
          <a:lstStyle/>
          <a:p>
            <a:pPr>
              <a:defRPr/>
            </a:pPr>
            <a:r>
              <a:rPr lang="en-GB" dirty="0"/>
              <a:t>Recording anomalies of tooth colour 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 err="1"/>
              <a:t>fluorosis</a:t>
            </a:r>
            <a:r>
              <a:rPr lang="en-GB" dirty="0"/>
              <a:t>, </a:t>
            </a:r>
            <a:r>
              <a:rPr lang="en-GB" dirty="0" err="1"/>
              <a:t>hypoplasia</a:t>
            </a:r>
            <a:r>
              <a:rPr lang="en-GB" dirty="0"/>
              <a:t> or discolouration</a:t>
            </a:r>
          </a:p>
          <a:p>
            <a:pPr>
              <a:defRPr/>
            </a:pPr>
            <a:r>
              <a:rPr lang="en-GB" dirty="0"/>
              <a:t>Recording gingival condition </a:t>
            </a:r>
            <a:r>
              <a:rPr lang="en-GB" dirty="0" err="1"/>
              <a:t>eg</a:t>
            </a:r>
            <a:r>
              <a:rPr lang="en-GB" dirty="0"/>
              <a:t> inflammation or recession.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Extra-Oral- Frontal view with lips at rest and smiling /Lateral view in the Natural head position with lips at rest</a:t>
            </a:r>
          </a:p>
          <a:p>
            <a:endParaRPr lang="en-GB" dirty="0"/>
          </a:p>
          <a:p>
            <a:r>
              <a:rPr lang="en-GB" dirty="0"/>
              <a:t>Intra-Oral- Anterior view, Right and left </a:t>
            </a:r>
            <a:r>
              <a:rPr lang="en-GB" dirty="0" err="1"/>
              <a:t>buccal</a:t>
            </a:r>
            <a:r>
              <a:rPr lang="en-GB" dirty="0"/>
              <a:t> </a:t>
            </a:r>
            <a:r>
              <a:rPr lang="en-GB" dirty="0" err="1"/>
              <a:t>views(all</a:t>
            </a:r>
            <a:r>
              <a:rPr lang="en-GB" dirty="0"/>
              <a:t> in occlusion) and </a:t>
            </a:r>
            <a:r>
              <a:rPr lang="en-GB" dirty="0" err="1"/>
              <a:t>occlusal</a:t>
            </a:r>
            <a:r>
              <a:rPr lang="en-GB" dirty="0"/>
              <a:t> views of upper and lower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Extraorals</a:t>
            </a:r>
            <a:endParaRPr lang="en-GB" dirty="0"/>
          </a:p>
        </p:txBody>
      </p:sp>
      <p:pic>
        <p:nvPicPr>
          <p:cNvPr id="6" name="Content Placeholder 5" descr="IMG_34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1043" r="-81043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Extra-orals</a:t>
            </a:r>
          </a:p>
        </p:txBody>
      </p:sp>
      <p:pic>
        <p:nvPicPr>
          <p:cNvPr id="4" name="Content Placeholder 3" descr="IMG_34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745" r="-78745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Extra-orals</a:t>
            </a:r>
          </a:p>
        </p:txBody>
      </p:sp>
      <p:pic>
        <p:nvPicPr>
          <p:cNvPr id="6" name="Content Placeholder 5" descr="IMG_34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 rot="5400000">
            <a:off x="1194235" y="1966638"/>
            <a:ext cx="6801561" cy="407144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392</Words>
  <Application>Microsoft Office PowerPoint</Application>
  <PresentationFormat>On-screen Show (4:3)</PresentationFormat>
  <Paragraphs>69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Estrangelo Edessa</vt:lpstr>
      <vt:lpstr>Verdana</vt:lpstr>
      <vt:lpstr>Office Theme</vt:lpstr>
      <vt:lpstr>PHOTOGRAPH PROTOCOL</vt:lpstr>
      <vt:lpstr>Indications for Clinical photographs</vt:lpstr>
      <vt:lpstr>During treatment</vt:lpstr>
      <vt:lpstr>Post treatment</vt:lpstr>
      <vt:lpstr>Other Indications</vt:lpstr>
      <vt:lpstr>Standard Views</vt:lpstr>
      <vt:lpstr>Extraorals</vt:lpstr>
      <vt:lpstr>Extra-orals</vt:lpstr>
      <vt:lpstr>Extra-orals</vt:lpstr>
      <vt:lpstr>Intra-Orals</vt:lpstr>
      <vt:lpstr>Intra-Orals</vt:lpstr>
      <vt:lpstr>Intra-Orals</vt:lpstr>
      <vt:lpstr>Intra-Orals</vt:lpstr>
      <vt:lpstr>Intra-Orals</vt:lpstr>
      <vt:lpstr>EXTRA- ORAL VIEWS</vt:lpstr>
      <vt:lpstr>INTRA- ORAL VIEWS</vt:lpstr>
      <vt:lpstr>MATERIALS TO USE</vt:lpstr>
      <vt:lpstr>CHEEK RETRACTORS</vt:lpstr>
      <vt:lpstr>LIP RETRACTOR</vt:lpstr>
      <vt:lpstr>PHOTOGRAPHIC MIRROR</vt:lpstr>
      <vt:lpstr>DOWNLOADING</vt:lpstr>
      <vt:lpstr>Summary</vt:lpstr>
    </vt:vector>
  </TitlesOfParts>
  <Company>Total Orthodontics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PHOTOGRAPH PROTOCOL</dc:title>
  <dc:creator>Rod Ferguson</dc:creator>
  <cp:lastModifiedBy>chomp</cp:lastModifiedBy>
  <cp:revision>3</cp:revision>
  <dcterms:created xsi:type="dcterms:W3CDTF">2017-02-21T10:28:57Z</dcterms:created>
  <dcterms:modified xsi:type="dcterms:W3CDTF">2017-03-17T09:23:35Z</dcterms:modified>
</cp:coreProperties>
</file>